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60" r:id="rId4"/>
    <p:sldId id="273" r:id="rId5"/>
    <p:sldId id="265" r:id="rId6"/>
    <p:sldId id="266" r:id="rId7"/>
    <p:sldId id="269" r:id="rId8"/>
    <p:sldId id="274" r:id="rId9"/>
    <p:sldId id="270" r:id="rId10"/>
    <p:sldId id="291" r:id="rId11"/>
    <p:sldId id="275" r:id="rId12"/>
    <p:sldId id="272" r:id="rId13"/>
    <p:sldId id="276" r:id="rId14"/>
    <p:sldId id="278" r:id="rId15"/>
    <p:sldId id="277" r:id="rId16"/>
    <p:sldId id="294" r:id="rId17"/>
    <p:sldId id="279" r:id="rId18"/>
    <p:sldId id="292" r:id="rId19"/>
    <p:sldId id="282" r:id="rId20"/>
    <p:sldId id="283" r:id="rId21"/>
    <p:sldId id="280" r:id="rId22"/>
    <p:sldId id="284" r:id="rId23"/>
    <p:sldId id="285" r:id="rId24"/>
    <p:sldId id="286" r:id="rId25"/>
    <p:sldId id="293" r:id="rId26"/>
    <p:sldId id="295" r:id="rId27"/>
    <p:sldId id="289" r:id="rId28"/>
    <p:sldId id="29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E53273-3255-486C-96DC-D9FC76C4AC3F}">
          <p14:sldIdLst>
            <p14:sldId id="256"/>
          </p14:sldIdLst>
        </p14:section>
        <p14:section name="bci소개" id="{65462713-CB70-499A-9521-E68E65A7B0F3}">
          <p14:sldIdLst>
            <p14:sldId id="262"/>
            <p14:sldId id="260"/>
            <p14:sldId id="273"/>
            <p14:sldId id="265"/>
          </p14:sldIdLst>
        </p14:section>
        <p14:section name="퍼즐2,3 모션,범죄" id="{8F87025B-8922-44E6-81F8-0D2B36BB0B49}">
          <p14:sldIdLst/>
        </p14:section>
        <p14:section name="마이너리티 모션" id="{7C5F7838-9FFD-4EE8-9FFA-9C9388242D88}">
          <p14:sldIdLst>
            <p14:sldId id="266"/>
            <p14:sldId id="269"/>
            <p14:sldId id="274"/>
            <p14:sldId id="270"/>
          </p14:sldIdLst>
        </p14:section>
        <p14:section name="마이너리티 범죄" id="{6379E620-A950-4ED2-9AEB-8A213042D821}">
          <p14:sldIdLst>
            <p14:sldId id="291"/>
            <p14:sldId id="275"/>
            <p14:sldId id="272"/>
          </p14:sldIdLst>
        </p14:section>
        <p14:section name="ai,홀로 퍼즐" id="{6A634C38-999C-403D-BD2A-7AA9704BE384}">
          <p14:sldIdLst>
            <p14:sldId id="276"/>
          </p14:sldIdLst>
        </p14:section>
        <p14:section name="ai설명" id="{AEDF2E2D-6A4B-45BD-A963-F2EE28235046}">
          <p14:sldIdLst>
            <p14:sldId id="278"/>
            <p14:sldId id="277"/>
            <p14:sldId id="294"/>
            <p14:sldId id="279"/>
          </p14:sldIdLst>
        </p14:section>
        <p14:section name="홀로설명" id="{7730A901-3068-4156-A949-52E1C0894C78}">
          <p14:sldIdLst>
            <p14:sldId id="292"/>
            <p14:sldId id="282"/>
            <p14:sldId id="283"/>
          </p14:sldIdLst>
        </p14:section>
        <p14:section name="인공장기퍼즐" id="{0CA297C7-6DD8-4F81-9197-B1A3B2EEE25C}">
          <p14:sldIdLst>
            <p14:sldId id="280"/>
            <p14:sldId id="284"/>
            <p14:sldId id="285"/>
          </p14:sldIdLst>
        </p14:section>
        <p14:section name="인공장기설명" id="{5789087A-1111-4E40-8116-FE828FE94AC2}">
          <p14:sldIdLst>
            <p14:sldId id="286"/>
          </p14:sldIdLst>
        </p14:section>
        <p14:section name="끝끝" id="{451132B0-1227-4096-BDA9-22B1270FDF3C}">
          <p14:sldIdLst>
            <p14:sldId id="293"/>
            <p14:sldId id="295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0D0"/>
    <a:srgbClr val="FB9103"/>
    <a:srgbClr val="23DBC2"/>
    <a:srgbClr val="632B8D"/>
    <a:srgbClr val="DEF9FB"/>
    <a:srgbClr val="920783"/>
    <a:srgbClr val="FF8716"/>
    <a:srgbClr val="0B1DA6"/>
    <a:srgbClr val="D6C3E3"/>
    <a:srgbClr val="C8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5" autoAdjust="0"/>
    <p:restoredTop sz="94669" autoAdjust="0"/>
  </p:normalViewPr>
  <p:slideViewPr>
    <p:cSldViewPr snapToGrid="0">
      <p:cViewPr varScale="1">
        <p:scale>
          <a:sx n="107" d="100"/>
          <a:sy n="107" d="100"/>
        </p:scale>
        <p:origin x="79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0A880-2414-463C-AE65-EFB1EC923D79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D47FC-2651-4449-8A90-26DDC900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7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D47FC-2651-4449-8A90-26DDC9002F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D47FC-2651-4449-8A90-26DDC9002F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44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3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8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0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81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5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9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1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4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861C-E1FE-4717-A110-61108C149796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microsoft.com/office/2007/relationships/hdphoto" Target="../media/hdphoto2.wdp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23" y="4163289"/>
            <a:ext cx="1448839" cy="1448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" y="0"/>
            <a:ext cx="12171225" cy="6869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" y="0"/>
            <a:ext cx="12171224" cy="68697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" y="0"/>
            <a:ext cx="12171225" cy="68697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" y="0"/>
            <a:ext cx="12171225" cy="6869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2" y="830058"/>
            <a:ext cx="3419475" cy="4057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76000"/>
                    </a14:imgEffect>
                    <a14:imgEffect>
                      <a14:colorTemperature colorTemp="5847"/>
                    </a14:imgEffect>
                    <a14:imgEffect>
                      <a14:saturation sat="33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6087">
            <a:off x="3991225" y="813952"/>
            <a:ext cx="4488225" cy="4089862"/>
          </a:xfrm>
          <a:prstGeom prst="rect">
            <a:avLst/>
          </a:prstGeom>
          <a:effectLst>
            <a:glow rad="304800">
              <a:schemeClr val="accent1">
                <a:lumMod val="40000"/>
                <a:lumOff val="60000"/>
                <a:alpha val="47000"/>
              </a:schemeClr>
            </a:glow>
            <a:softEdge rad="0"/>
          </a:effectLst>
        </p:spPr>
      </p:pic>
      <p:sp>
        <p:nvSpPr>
          <p:cNvPr id="19" name="직사각형 18"/>
          <p:cNvSpPr/>
          <p:nvPr/>
        </p:nvSpPr>
        <p:spPr>
          <a:xfrm>
            <a:off x="2103789" y="1121304"/>
            <a:ext cx="7443371" cy="3046988"/>
          </a:xfrm>
          <a:prstGeom prst="rect">
            <a:avLst/>
          </a:prstGeom>
          <a:effectLst>
            <a:glow>
              <a:schemeClr val="accent1"/>
            </a:glow>
          </a:effectLst>
        </p:spPr>
        <p:txBody>
          <a:bodyPr wrap="square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ko-KR" altLang="en-US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Imagine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ko-KR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Tomorrow</a:t>
            </a:r>
            <a:endParaRPr lang="en-US" altLang="ko-KR" sz="7200" b="1" dirty="0"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38534" y="4288304"/>
            <a:ext cx="9092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    정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김민제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송재현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태원철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신동훈</a:t>
            </a:r>
            <a:endParaRPr lang="en-US" altLang="ko-KR" sz="2000" b="1" dirty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/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팽진솔</a:t>
            </a:r>
            <a:endParaRPr lang="en-US" altLang="ko-KR" sz="2000" b="1" dirty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33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95" y="250332"/>
            <a:ext cx="6191250" cy="6200775"/>
          </a:xfrm>
          <a:prstGeom prst="rect">
            <a:avLst/>
          </a:prstGeom>
        </p:spPr>
      </p:pic>
      <p:sp>
        <p:nvSpPr>
          <p:cNvPr id="4" name="Shape 60"/>
          <p:cNvSpPr/>
          <p:nvPr/>
        </p:nvSpPr>
        <p:spPr>
          <a:xfrm rot="19177627">
            <a:off x="1631437" y="2400561"/>
            <a:ext cx="4181223" cy="50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" name="직사각형 4"/>
          <p:cNvSpPr/>
          <p:nvPr/>
        </p:nvSpPr>
        <p:spPr>
          <a:xfrm>
            <a:off x="6096000" y="903253"/>
            <a:ext cx="63506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en-US" altLang="ko-KR" sz="4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 smtClean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00B05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riminal </a:t>
            </a:r>
            <a:r>
              <a:rPr lang="en-US" altLang="ko-KR" sz="7200" dirty="0" smtClean="0">
                <a:solidFill>
                  <a:srgbClr val="00B05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reventing </a:t>
            </a:r>
            <a:r>
              <a:rPr lang="en-US" altLang="ko-KR" sz="7200" dirty="0" smtClean="0">
                <a:solidFill>
                  <a:srgbClr val="00B05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ystem</a:t>
            </a:r>
          </a:p>
        </p:txBody>
      </p:sp>
    </p:spTree>
    <p:extLst>
      <p:ext uri="{BB962C8B-B14F-4D97-AF65-F5344CB8AC3E}">
        <p14:creationId xmlns:p14="http://schemas.microsoft.com/office/powerpoint/2010/main" val="30060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-14376" y="195921"/>
            <a:ext cx="7879188" cy="5073444"/>
            <a:chOff x="3372547" y="491614"/>
            <a:chExt cx="8148402" cy="50734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949" y="2506909"/>
              <a:ext cx="3810000" cy="25146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17" y="491614"/>
              <a:ext cx="4649300" cy="278664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547" y="2989310"/>
              <a:ext cx="5530190" cy="257574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955" y="1668596"/>
              <a:ext cx="4660272" cy="262140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-10746" y="601856"/>
            <a:ext cx="7467492" cy="4995293"/>
            <a:chOff x="2979174" y="1073331"/>
            <a:chExt cx="7467492" cy="49952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174" y="2368888"/>
              <a:ext cx="6249408" cy="369973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478" y="1073331"/>
              <a:ext cx="5805188" cy="3265418"/>
            </a:xfrm>
            <a:prstGeom prst="rect">
              <a:avLst/>
            </a:prstGeom>
          </p:spPr>
        </p:pic>
      </p:grpSp>
      <p:sp>
        <p:nvSpPr>
          <p:cNvPr id="13" name="Shape 60"/>
          <p:cNvSpPr/>
          <p:nvPr/>
        </p:nvSpPr>
        <p:spPr>
          <a:xfrm>
            <a:off x="6774506" y="884342"/>
            <a:ext cx="3873992" cy="548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8597998" y="1463476"/>
            <a:ext cx="42422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48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riminal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en-US" altLang="ko-KR" sz="48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reventing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48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ystem</a:t>
            </a:r>
            <a:endParaRPr lang="en-US" altLang="ko-KR" sz="48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7984349" y="4095094"/>
            <a:ext cx="4207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 데이터 분석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범죄를 예측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예방하는 시스템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8693650" y="4656294"/>
            <a:ext cx="400380" cy="4661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7233" cy="68580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6695768" y="1047155"/>
            <a:ext cx="3372428" cy="74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7367954" y="2037962"/>
            <a:ext cx="475522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범죄예측시스템</a:t>
            </a:r>
            <a:endParaRPr lang="en-US" altLang="ko-KR" sz="4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과거의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사고 정보 및 경찰의 상담 내용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 당시의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 및 지형 등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빅데이터를 분석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향후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 및 사고가 발생하기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쉬운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장소 및 날짜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등을 예측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예상 결과를 바탕으로 범죄 예방 모드에 돌입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결과적으로 범죄 발생률의 하락을 기대</a:t>
            </a:r>
            <a:endParaRPr lang="ko-KR" altLang="en-US" dirty="0"/>
          </a:p>
          <a:p>
            <a:endParaRPr lang="en-US" altLang="ko-KR" dirty="0"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7820" y="169635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616" y="311244"/>
            <a:ext cx="6191250" cy="6200775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8535110">
            <a:off x="2882446" y="2920927"/>
            <a:ext cx="4954634" cy="418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566994" y="1228295"/>
            <a:ext cx="63506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5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23DBC2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rtificial </a:t>
            </a:r>
            <a:r>
              <a:rPr lang="en-US" altLang="ko-KR" sz="7200" dirty="0" smtClean="0">
                <a:solidFill>
                  <a:srgbClr val="23DBC2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ntelligence</a:t>
            </a:r>
            <a:endParaRPr lang="en-US" altLang="ko-KR" sz="72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45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85" y="0"/>
            <a:ext cx="12192000" cy="6858000"/>
          </a:xfrm>
          <a:prstGeom prst="rect">
            <a:avLst/>
          </a:prstGeom>
          <a:solidFill>
            <a:srgbClr val="49DFE7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39" y="879842"/>
            <a:ext cx="8314123" cy="50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DFE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7435" cy="68580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4447270" y="579161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996762" y="946298"/>
            <a:ext cx="61137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로봇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(2004.07.30)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스릴러 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모험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97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DFE7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8" r="108" b="12745"/>
          <a:stretch/>
        </p:blipFill>
        <p:spPr>
          <a:xfrm>
            <a:off x="0" y="247436"/>
            <a:ext cx="7100047" cy="3004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610"/>
            <a:ext cx="5963494" cy="3358672"/>
          </a:xfrm>
          <a:prstGeom prst="rect">
            <a:avLst/>
          </a:prstGeom>
        </p:spPr>
      </p:pic>
      <p:sp>
        <p:nvSpPr>
          <p:cNvPr id="7" name="Shape 60"/>
          <p:cNvSpPr/>
          <p:nvPr/>
        </p:nvSpPr>
        <p:spPr>
          <a:xfrm>
            <a:off x="6653237" y="1179384"/>
            <a:ext cx="3372428" cy="74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361234" y="2378447"/>
            <a:ext cx="483076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5400" dirty="0">
                <a:solidFill>
                  <a:srgbClr val="23DBC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A.I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320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3200" dirty="0" smtClean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Artificial Intelligence</a:t>
            </a:r>
            <a:r>
              <a:rPr lang="en-US" altLang="ko-KR" sz="320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인간의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지능으로 사고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자기개발을 통해 컴퓨터가 직접 사고하도록 하는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59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54" y="0"/>
            <a:ext cx="12192000" cy="6858000"/>
          </a:xfrm>
          <a:prstGeom prst="rect">
            <a:avLst/>
          </a:prstGeom>
          <a:solidFill>
            <a:srgbClr val="49DFE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913" y="2643107"/>
            <a:ext cx="6311900" cy="42164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1811004" y="3313845"/>
            <a:ext cx="2463057" cy="37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25">
                        <a14:foregroundMark x1="22632" y1="60417" x2="7368" y2="61742"/>
                        <a14:foregroundMark x1="4737" y1="68939" x2="28596" y2="72727"/>
                        <a14:foregroundMark x1="18596" y1="72159" x2="28947" y2="75000"/>
                        <a14:foregroundMark x1="34211" y1="76705" x2="66140" y2="92424"/>
                        <a14:foregroundMark x1="37544" y1="76515" x2="58596" y2="86174"/>
                        <a14:foregroundMark x1="63509" y1="86553" x2="74912" y2="85227"/>
                        <a14:foregroundMark x1="67018" y1="93371" x2="85439" y2="44886"/>
                        <a14:foregroundMark x1="71930" y1="94697" x2="90702" y2="48295"/>
                        <a14:foregroundMark x1="67018" y1="94318" x2="48947" y2="85227"/>
                        <a14:foregroundMark x1="47193" y1="85417" x2="39825" y2="87500"/>
                        <a14:foregroundMark x1="50175" y1="87311" x2="61404" y2="92424"/>
                        <a14:foregroundMark x1="81579" y1="43371" x2="76842" y2="4735"/>
                        <a14:foregroundMark x1="89474" y1="39583" x2="68772" y2="379"/>
                        <a14:foregroundMark x1="66316" y1="2462" x2="68421" y2="27462"/>
                        <a14:foregroundMark x1="70526" y1="29167" x2="79649" y2="27462"/>
                        <a14:foregroundMark x1="75614" y1="30492" x2="82105" y2="40152"/>
                        <a14:foregroundMark x1="94035" y1="38258" x2="80175" y2="0"/>
                        <a14:foregroundMark x1="92281" y1="6061" x2="83333" y2="18561"/>
                        <a14:foregroundMark x1="25088" y1="45265" x2="26491" y2="48864"/>
                        <a14:foregroundMark x1="71228" y1="7955" x2="66491" y2="15720"/>
                        <a14:foregroundMark x1="30526" y1="72159" x2="40526" y2="75000"/>
                        <a14:foregroundMark x1="29474" y1="74811" x2="35439" y2="75189"/>
                        <a14:foregroundMark x1="5439" y1="61174" x2="3860" y2="60038"/>
                        <a14:foregroundMark x1="7544" y1="56250" x2="5263" y2="54356"/>
                        <a14:foregroundMark x1="7544" y1="55682" x2="11053" y2="57386"/>
                        <a14:backgroundMark x1="47544" y1="58333" x2="11754" y2="1136"/>
                        <a14:backgroundMark x1="26667" y1="26894" x2="3158" y2="26136"/>
                        <a14:backgroundMark x1="13860" y1="80114" x2="3333" y2="76136"/>
                        <a14:backgroundMark x1="27368" y1="80492" x2="6491" y2="78788"/>
                        <a14:backgroundMark x1="30877" y1="79924" x2="23333" y2="80492"/>
                        <a14:backgroundMark x1="10351" y1="60227" x2="5439" y2="57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64" y="2236707"/>
            <a:ext cx="5429250" cy="5029200"/>
          </a:xfrm>
          <a:prstGeom prst="rect">
            <a:avLst/>
          </a:prstGeom>
        </p:spPr>
      </p:pic>
      <p:sp>
        <p:nvSpPr>
          <p:cNvPr id="9" name="Shape 60"/>
          <p:cNvSpPr/>
          <p:nvPr/>
        </p:nvSpPr>
        <p:spPr>
          <a:xfrm>
            <a:off x="9330017" y="1515035"/>
            <a:ext cx="2163149" cy="316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6425641" y="1190047"/>
            <a:ext cx="484470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로스</a:t>
            </a:r>
            <a:r>
              <a:rPr lang="en-US" altLang="ko-KR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(ROSS)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캐나다 인공지능 개발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업체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로스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인텔리전스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’에서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개발한 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변호사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초당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억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장의 판례를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가능하여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사건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해결을 위한 근거 자료 색출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변호사들과의 질의응답 가능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6598" y="69357"/>
            <a:ext cx="4318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8429" y="4008369"/>
            <a:ext cx="48416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3600" dirty="0" smtClean="0">
                <a:latin typeface="+mj-lt"/>
              </a:rPr>
              <a:t>  </a:t>
            </a:r>
            <a:r>
              <a:rPr lang="ko-KR" altLang="en-US" sz="36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페퍼</a:t>
            </a:r>
            <a:r>
              <a:rPr lang="en-US" altLang="ko-KR" sz="3600" dirty="0" smtClean="0">
                <a:latin typeface="+mj-lt"/>
              </a:rPr>
              <a:t>(</a:t>
            </a:r>
            <a:r>
              <a:rPr lang="en-US" altLang="ko-KR" sz="36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PePPer</a:t>
            </a:r>
            <a:r>
              <a:rPr lang="en-US" altLang="ko-KR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프랑스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알데바란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로보틱스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개발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표정과 음성 제스처 정보를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취합하여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감정상태를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파악하는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감정인식로봇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98424" y="3462197"/>
            <a:ext cx="63506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0070C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ologram</a:t>
            </a:r>
            <a:endParaRPr lang="en-US" altLang="ko-KR" sz="72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029" y="311244"/>
            <a:ext cx="6191250" cy="6200775"/>
          </a:xfrm>
          <a:prstGeom prst="rect">
            <a:avLst/>
          </a:prstGeom>
        </p:spPr>
      </p:pic>
      <p:sp>
        <p:nvSpPr>
          <p:cNvPr id="4" name="Shape 60"/>
          <p:cNvSpPr/>
          <p:nvPr/>
        </p:nvSpPr>
        <p:spPr>
          <a:xfrm>
            <a:off x="4633546" y="3356581"/>
            <a:ext cx="3781955" cy="418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440">
                        <a14:foregroundMark x1="66918" y1="37408" x2="61746" y2="56357"/>
                        <a14:foregroundMark x1="87500" y1="12958" x2="84159" y2="98533"/>
                        <a14:foregroundMark x1="88470" y1="1711" x2="88901" y2="89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840"/>
          <a:stretch/>
        </p:blipFill>
        <p:spPr>
          <a:xfrm>
            <a:off x="233646" y="2818797"/>
            <a:ext cx="6741458" cy="374765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6200000">
            <a:off x="4825441" y="1514609"/>
            <a:ext cx="1436639" cy="28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7208750" y="1874728"/>
            <a:ext cx="49573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5400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</a:t>
            </a:r>
            <a:r>
              <a:rPr lang="en-US" altLang="ko-KR" sz="5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ologram</a:t>
            </a:r>
            <a:endParaRPr lang="en-US" altLang="ko-KR" sz="32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디스플레이에서 </a:t>
            </a:r>
            <a:endParaRPr lang="en-US" altLang="ko-KR" sz="2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단면으로 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 지는 이미지가 아닌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endParaRPr lang="en-US" altLang="ko-KR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3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차원으로 실사와 똑같은 이미지를 </a:t>
            </a:r>
            <a:endParaRPr lang="en-US" altLang="ko-KR" sz="2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직접 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볼 수 있는 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036" y="381177"/>
            <a:ext cx="6051599" cy="6060910"/>
          </a:xfr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9" y="308844"/>
            <a:ext cx="6193647" cy="6203176"/>
          </a:xfrm>
          <a:prstGeom prst="rect">
            <a:avLst/>
          </a:prstGeom>
          <a:effectLst/>
        </p:spPr>
      </p:pic>
      <p:sp>
        <p:nvSpPr>
          <p:cNvPr id="6" name="Shape 60"/>
          <p:cNvSpPr/>
          <p:nvPr/>
        </p:nvSpPr>
        <p:spPr>
          <a:xfrm rot="19944560">
            <a:off x="4052773" y="726440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5800220" y="492426"/>
            <a:ext cx="5259773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80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5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000" dirty="0">
              <a:effectLst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7200" dirty="0" smtClean="0"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rain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7200" dirty="0" smtClean="0"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omputer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7200" dirty="0" smtClean="0"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nterface</a:t>
            </a:r>
            <a:endParaRPr lang="en-US" altLang="ko-KR" sz="7200" dirty="0">
              <a:effectLst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52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3" y="3946143"/>
            <a:ext cx="4993341" cy="27073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00438" y="2518350"/>
            <a:ext cx="517672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ko-KR" altLang="en-US" sz="540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크레뷰</a:t>
            </a:r>
            <a:r>
              <a:rPr lang="en-US" altLang="ko-KR" sz="40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4000" dirty="0" smtClean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CRE VIEW)</a:t>
            </a:r>
            <a:endParaRPr lang="en-US" altLang="ko-KR" sz="200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국내 기업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퓨처월드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홀로그램 디스플레이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현재까지 공개된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C100, C200</a:t>
            </a:r>
          </a:p>
          <a:p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출시 예정인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C300, C400</a:t>
            </a: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일본시장에 진출 예정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0733" y="240999"/>
            <a:ext cx="4712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Shape 60"/>
          <p:cNvSpPr/>
          <p:nvPr/>
        </p:nvSpPr>
        <p:spPr>
          <a:xfrm rot="16200000">
            <a:off x="5254592" y="2475726"/>
            <a:ext cx="1207688" cy="1966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" y="1005925"/>
            <a:ext cx="4007224" cy="2735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49662" y="1677501"/>
            <a:ext cx="28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2018.05.09 </a:t>
            </a: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일본 도쿄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“IT WEEK”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2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65581" y="911202"/>
            <a:ext cx="635062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>
                <a:solidFill>
                  <a:srgbClr val="9500D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7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rtificial </a:t>
            </a:r>
            <a:r>
              <a:rPr lang="en-US" altLang="ko-KR" sz="7200" dirty="0" smtClean="0">
                <a:solidFill>
                  <a:srgbClr val="9500D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r>
              <a:rPr lang="en-US" altLang="ko-KR" sz="7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rgan</a:t>
            </a:r>
            <a:endParaRPr lang="en-US" altLang="ko-KR" sz="72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311244"/>
            <a:ext cx="6191250" cy="6200775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9605836">
            <a:off x="4795352" y="1326051"/>
            <a:ext cx="3556764" cy="418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45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8009" cy="68580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4525091" y="238693"/>
            <a:ext cx="1828039" cy="43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996762" y="946298"/>
            <a:ext cx="61137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아일랜드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(2005.07.21)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액션 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모험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203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0" y="1513020"/>
            <a:ext cx="7105411" cy="383196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7102101" y="1700330"/>
            <a:ext cx="1761276" cy="366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486650" y="2231797"/>
            <a:ext cx="50101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 </a:t>
            </a:r>
            <a:r>
              <a:rPr lang="en-US" altLang="ko-KR" sz="4800" dirty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rtificial</a:t>
            </a:r>
            <a:r>
              <a:rPr lang="en-US" altLang="ko-KR" sz="4400" dirty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</a:t>
            </a:r>
            <a:endParaRPr lang="ko-KR" altLang="en-US" sz="4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복제인간을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endParaRPr lang="en-US" altLang="ko-KR" sz="2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유사시 인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장기이식을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받을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있도록 하는 기술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76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0" y="759645"/>
            <a:ext cx="4847904" cy="2126288"/>
          </a:xfrm>
          <a:prstGeom prst="rect">
            <a:avLst/>
          </a:prstGeom>
        </p:spPr>
      </p:pic>
      <p:sp>
        <p:nvSpPr>
          <p:cNvPr id="7" name="Shape 60"/>
          <p:cNvSpPr/>
          <p:nvPr/>
        </p:nvSpPr>
        <p:spPr>
          <a:xfrm>
            <a:off x="4227109" y="852525"/>
            <a:ext cx="4109495" cy="22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108947" y="1214424"/>
            <a:ext cx="62880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바이오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프린팅 장기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전자기기 인공장기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프린팅 기술 발전으로 가장 각광받는 기술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인체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세포를 포함한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바이오 잉크를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3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구조로 찍어내서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인공장기를       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만드는 기술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72010" y="3255861"/>
            <a:ext cx="4847904" cy="3374464"/>
            <a:chOff x="8162" y="1959668"/>
            <a:chExt cx="6819548" cy="474685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" y="1959668"/>
              <a:ext cx="6819548" cy="340977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633" y="3813434"/>
              <a:ext cx="2532674" cy="2893093"/>
            </a:xfrm>
            <a:prstGeom prst="rect">
              <a:avLst/>
            </a:prstGeom>
          </p:spPr>
        </p:pic>
      </p:grpSp>
      <p:sp>
        <p:nvSpPr>
          <p:cNvPr id="13" name="Shape 60"/>
          <p:cNvSpPr/>
          <p:nvPr/>
        </p:nvSpPr>
        <p:spPr>
          <a:xfrm rot="10800000" flipV="1">
            <a:off x="2837108" y="4986250"/>
            <a:ext cx="2780001" cy="414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6096000" y="4773199"/>
            <a:ext cx="54421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치아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의족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의수부터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혈관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안구와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조직과 장기까지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</a:t>
            </a:r>
            <a:r>
              <a:rPr lang="ko-KR" altLang="en-US" sz="2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호쿠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대학에선 인공 식도를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만들어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식도암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치료에 성공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87563" y="9454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1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/>
      <p:bldP spid="13" grpId="0" animBg="1"/>
      <p:bldP spid="15" grpId="0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9"/>
            <a:ext cx="12192001" cy="68927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4653">
            <a:off x="4022817" y="-424513"/>
            <a:ext cx="4183413" cy="2951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0066" y="40454"/>
            <a:ext cx="3104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BCI</a:t>
            </a:r>
            <a:endParaRPr lang="ko-KR" altLang="en-US" sz="8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5" t="6857" b="48218"/>
          <a:stretch/>
        </p:blipFill>
        <p:spPr>
          <a:xfrm rot="483520">
            <a:off x="6339163" y="597710"/>
            <a:ext cx="2789961" cy="3233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5916" y="799428"/>
            <a:ext cx="4731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Artificial Organ</a:t>
            </a:r>
            <a:endParaRPr lang="ko-KR" altLang="en-US" sz="8000" dirty="0">
              <a:solidFill>
                <a:srgbClr val="9207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6" t="13088" r="38300" b="40907"/>
          <a:stretch/>
        </p:blipFill>
        <p:spPr>
          <a:xfrm rot="459672">
            <a:off x="3491140" y="648072"/>
            <a:ext cx="3127637" cy="3296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37940" r="49802" b="14404"/>
          <a:stretch/>
        </p:blipFill>
        <p:spPr>
          <a:xfrm rot="376040">
            <a:off x="2344719" y="2337364"/>
            <a:ext cx="3228602" cy="32002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4" t="30814" b="19287"/>
          <a:stretch/>
        </p:blipFill>
        <p:spPr>
          <a:xfrm rot="474066">
            <a:off x="5009733" y="2239788"/>
            <a:ext cx="3809122" cy="32872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t="23679" r="27045" b="26595"/>
          <a:stretch/>
        </p:blipFill>
        <p:spPr>
          <a:xfrm rot="285928">
            <a:off x="3927318" y="3450233"/>
            <a:ext cx="3514897" cy="3575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731" y="235951"/>
            <a:ext cx="49016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871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Motion</a:t>
            </a:r>
          </a:p>
          <a:p>
            <a:r>
              <a:rPr lang="en-US" altLang="ko-KR" sz="8000" dirty="0" smtClean="0">
                <a:solidFill>
                  <a:srgbClr val="FF871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Detection</a:t>
            </a:r>
            <a:endParaRPr lang="ko-KR" altLang="en-US" sz="8000" dirty="0">
              <a:solidFill>
                <a:srgbClr val="FF871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0087" y="3810152"/>
            <a:ext cx="5225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B1DA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Hologram</a:t>
            </a:r>
            <a:endParaRPr lang="ko-KR" altLang="en-US" sz="8000" dirty="0">
              <a:solidFill>
                <a:srgbClr val="0B1DA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8618" y="3597260"/>
            <a:ext cx="4085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CPS</a:t>
            </a:r>
            <a:endParaRPr lang="ko-KR" altLang="en-US" sz="800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7309" y="5021765"/>
            <a:ext cx="5124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23DB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endParaRPr lang="ko-KR" altLang="en-US" sz="8000" dirty="0">
              <a:solidFill>
                <a:srgbClr val="23DBC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2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9"/>
            <a:ext cx="12192001" cy="6892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65" y="-190968"/>
            <a:ext cx="7074139" cy="70850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19"/>
            <a:ext cx="12192001" cy="68927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02215" y="2628268"/>
            <a:ext cx="6787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88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TOMORROW</a:t>
            </a:r>
            <a:endParaRPr lang="en-US" altLang="ko-KR" sz="6600" b="1" dirty="0"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4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27" y="691117"/>
            <a:ext cx="1192618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0B1DA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ello, </a:t>
            </a:r>
            <a:r>
              <a:rPr lang="en-US" altLang="ko-KR" sz="66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right Tomorrow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6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reative </a:t>
            </a:r>
            <a:r>
              <a:rPr lang="en-US" altLang="ko-KR" sz="6600" dirty="0" smtClean="0">
                <a:solidFill>
                  <a:srgbClr val="23DB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mazing Tomorrow</a:t>
            </a:r>
          </a:p>
          <a:p>
            <a:pPr algn="ctr"/>
            <a:endParaRPr lang="en-US" altLang="ko-KR" sz="6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FF871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arch </a:t>
            </a:r>
            <a:r>
              <a:rPr lang="en-US" altLang="ko-KR" sz="6600" dirty="0" smtClean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bove Tomorrow</a:t>
            </a:r>
          </a:p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0623" y="-34735"/>
            <a:ext cx="5055590" cy="2570354"/>
            <a:chOff x="1169581" y="-435679"/>
            <a:chExt cx="6294676" cy="320032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04" t="30814" b="19287"/>
            <a:stretch/>
          </p:blipFill>
          <p:spPr>
            <a:xfrm rot="19837702">
              <a:off x="1169581" y="-435679"/>
              <a:ext cx="3904312" cy="31684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844" y="-186600"/>
              <a:ext cx="4183413" cy="295124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t="23679" r="27045" b="26595"/>
          <a:stretch/>
        </p:blipFill>
        <p:spPr>
          <a:xfrm rot="19648305">
            <a:off x="2991631" y="1774352"/>
            <a:ext cx="3030347" cy="3082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37940" r="49802" b="14404"/>
          <a:stretch/>
        </p:blipFill>
        <p:spPr>
          <a:xfrm>
            <a:off x="667852" y="1720957"/>
            <a:ext cx="3023010" cy="330481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84251" y="3296414"/>
            <a:ext cx="5477228" cy="3670333"/>
            <a:chOff x="703209" y="2625875"/>
            <a:chExt cx="6819654" cy="45699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r="28814" b="40907"/>
            <a:stretch/>
          </p:blipFill>
          <p:spPr>
            <a:xfrm>
              <a:off x="703209" y="2625875"/>
              <a:ext cx="4221126" cy="41812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5" t="6857" b="48218"/>
            <a:stretch/>
          </p:blipFill>
          <p:spPr>
            <a:xfrm rot="19761516">
              <a:off x="3677085" y="2768480"/>
              <a:ext cx="3845778" cy="4427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80915" y="1259175"/>
            <a:ext cx="6830171" cy="4339650"/>
          </a:xfrm>
          <a:prstGeom prst="rect">
            <a:avLst/>
          </a:prstGeom>
          <a:effectLst>
            <a:glow>
              <a:schemeClr val="accent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ko-KR" altLang="en-US" sz="9600" b="1" dirty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Imagine Tomorrow</a:t>
            </a:r>
            <a:endParaRPr lang="en-US" altLang="ko-KR" sz="7200" b="1" dirty="0" smtClean="0"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</a:t>
            </a: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sz="48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 </a:t>
            </a:r>
            <a:r>
              <a:rPr lang="en-US" altLang="ko-KR" sz="4800" b="1" dirty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en-US" altLang="ko-KR" sz="48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9078" y="0"/>
            <a:ext cx="12211078" cy="6858000"/>
          </a:xfrm>
          <a:prstGeom prst="rect">
            <a:avLst/>
          </a:prstGeom>
          <a:solidFill>
            <a:srgbClr val="FF8181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78" y="0"/>
            <a:ext cx="4575586" cy="6858000"/>
          </a:xfrm>
          <a:prstGeom prst="rect">
            <a:avLst/>
          </a:prstGeom>
        </p:spPr>
      </p:pic>
      <p:sp>
        <p:nvSpPr>
          <p:cNvPr id="11" name="Shape 60"/>
          <p:cNvSpPr/>
          <p:nvPr/>
        </p:nvSpPr>
        <p:spPr>
          <a:xfrm>
            <a:off x="4447270" y="579161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996762" y="946298"/>
            <a:ext cx="61137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매트릭스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(1999.05.15)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액션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8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9078" y="0"/>
            <a:ext cx="12211078" cy="6858000"/>
          </a:xfrm>
          <a:prstGeom prst="rect">
            <a:avLst/>
          </a:prstGeom>
          <a:solidFill>
            <a:srgbClr val="FF8181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347" y="2698044"/>
            <a:ext cx="9887610" cy="4159956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6200000">
            <a:off x="5381669" y="1539293"/>
            <a:ext cx="1828039" cy="95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371645" y="456503"/>
            <a:ext cx="48203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rain </a:t>
            </a:r>
            <a:endParaRPr lang="en-US" altLang="ko-KR" sz="4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4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4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omputer </a:t>
            </a:r>
          </a:p>
          <a:p>
            <a:r>
              <a:rPr lang="en-US" altLang="ko-KR" sz="4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4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nterface</a:t>
            </a:r>
          </a:p>
          <a:p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뇌와 기계를 직접 연결하여 조작</a:t>
            </a:r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1. </a:t>
            </a: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 자극 인식</a:t>
            </a:r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2. </a:t>
            </a: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 분석</a:t>
            </a:r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3. </a:t>
            </a:r>
            <a:r>
              <a:rPr lang="ko-KR" altLang="en-US" sz="2400" dirty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</a:t>
            </a: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장치에 명령 전달</a:t>
            </a:r>
            <a:endParaRPr lang="ko-KR" altLang="en-US" sz="2400" dirty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8382000" y="4311858"/>
            <a:ext cx="400380" cy="4661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382569" y="5429826"/>
            <a:ext cx="400380" cy="4661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  <p:bldP spid="2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9078" y="0"/>
            <a:ext cx="12211078" cy="6858000"/>
          </a:xfrm>
          <a:prstGeom prst="rect">
            <a:avLst/>
          </a:prstGeom>
          <a:solidFill>
            <a:srgbClr val="FF8181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45" y="2942807"/>
            <a:ext cx="7108512" cy="428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4134" y="106736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530" y="1523310"/>
            <a:ext cx="6089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Brain – flight</a:t>
            </a:r>
          </a:p>
          <a:p>
            <a:pPr marL="342900" indent="-342900">
              <a:buAutoNum type="arabicPeriod"/>
            </a:pPr>
            <a:endParaRPr lang="en-US" altLang="ko-KR" sz="2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2014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독일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뮌헨공대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(TUM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비행시스템역학연구소 연구 발표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뇌파를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감지하는 헬멧을 통해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생각만으로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조종 장치를 제어할 수 있는 기술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3030" y="3652725"/>
            <a:ext cx="3958970" cy="357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0824" y="1061645"/>
            <a:ext cx="605117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Emerging Technology</a:t>
            </a:r>
            <a:endParaRPr lang="en-US" altLang="ko-KR" sz="2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삼성과 미국 텍사스 대학이 공동으로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드라이뇌파기록장치가 달린 헬멧으로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뇌파를 감지해 생각만으로 갤럭시 노트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10.1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조작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 걸기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 작동 등이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600" y="332221"/>
            <a:ext cx="6191250" cy="6200775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20690823">
            <a:off x="3176967" y="1880423"/>
            <a:ext cx="3456386" cy="5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096000" y="1308951"/>
            <a:ext cx="491920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 smtClean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B9103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otion </a:t>
            </a:r>
            <a:r>
              <a:rPr lang="en-US" altLang="ko-KR" sz="7200" dirty="0" smtClean="0">
                <a:solidFill>
                  <a:srgbClr val="FB9103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etection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2800" dirty="0">
              <a:effectLst>
                <a:reflection blurRad="6350" stA="32000" endPos="45500" dir="5400000" sy="-100000" algn="bl" rotWithShape="0"/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10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871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2040" cy="6858000"/>
          </a:xfrm>
          <a:prstGeom prst="rect">
            <a:avLst/>
          </a:prstGeom>
        </p:spPr>
      </p:pic>
      <p:sp>
        <p:nvSpPr>
          <p:cNvPr id="21" name="Shape 60"/>
          <p:cNvSpPr/>
          <p:nvPr/>
        </p:nvSpPr>
        <p:spPr>
          <a:xfrm>
            <a:off x="4447270" y="579161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5996762" y="946298"/>
            <a:ext cx="611372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마이너리티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리포트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(2002.07.26)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드라마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74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871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68963" y="526783"/>
            <a:ext cx="8148402" cy="4894496"/>
            <a:chOff x="3372547" y="491614"/>
            <a:chExt cx="8148402" cy="489449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949" y="2506909"/>
              <a:ext cx="3810000" cy="25146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17" y="491614"/>
              <a:ext cx="4649300" cy="27866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547" y="2632340"/>
              <a:ext cx="4895591" cy="27537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42" y="1668596"/>
              <a:ext cx="5439698" cy="262140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068963" y="526783"/>
            <a:ext cx="8148402" cy="4894496"/>
            <a:chOff x="3372547" y="491614"/>
            <a:chExt cx="8148402" cy="48944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949" y="2506909"/>
              <a:ext cx="3810000" cy="2514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17" y="491614"/>
              <a:ext cx="4649300" cy="27866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547" y="2632340"/>
              <a:ext cx="4895591" cy="27537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42" y="1668596"/>
              <a:ext cx="5439698" cy="262140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2078"/>
            <a:ext cx="3810000" cy="2514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71" y="409021"/>
            <a:ext cx="5928290" cy="35532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3" y="2667509"/>
            <a:ext cx="5998425" cy="3374114"/>
          </a:xfrm>
          <a:prstGeom prst="rect">
            <a:avLst/>
          </a:prstGeom>
        </p:spPr>
      </p:pic>
      <p:sp>
        <p:nvSpPr>
          <p:cNvPr id="16" name="Shape 60"/>
          <p:cNvSpPr/>
          <p:nvPr/>
        </p:nvSpPr>
        <p:spPr>
          <a:xfrm>
            <a:off x="6671734" y="2667509"/>
            <a:ext cx="4551038" cy="1886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" name="직사각형 16"/>
          <p:cNvSpPr/>
          <p:nvPr/>
        </p:nvSpPr>
        <p:spPr>
          <a:xfrm>
            <a:off x="7824502" y="5033304"/>
            <a:ext cx="41629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solidFill>
                  <a:srgbClr val="FB910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60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otion </a:t>
            </a:r>
            <a:r>
              <a:rPr lang="en-US" altLang="ko-KR" sz="6000" dirty="0">
                <a:solidFill>
                  <a:srgbClr val="FB910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60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etection</a:t>
            </a:r>
          </a:p>
        </p:txBody>
      </p:sp>
    </p:spTree>
    <p:extLst>
      <p:ext uri="{BB962C8B-B14F-4D97-AF65-F5344CB8AC3E}">
        <p14:creationId xmlns:p14="http://schemas.microsoft.com/office/powerpoint/2010/main" val="42172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871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335448" y="2161293"/>
            <a:ext cx="7328759" cy="4877669"/>
            <a:chOff x="4196988" y="2497394"/>
            <a:chExt cx="7995012" cy="53210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988" y="2497394"/>
              <a:ext cx="7871442" cy="5321095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529" y="3903406"/>
              <a:ext cx="7214471" cy="2954594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0" name="직사각형 9"/>
          <p:cNvSpPr/>
          <p:nvPr/>
        </p:nvSpPr>
        <p:spPr>
          <a:xfrm>
            <a:off x="4867849" y="146394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3121" y="1630740"/>
            <a:ext cx="685829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닌텐도</a:t>
            </a:r>
            <a:r>
              <a:rPr lang="en-US" altLang="ko-KR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Wii</a:t>
            </a:r>
          </a:p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일본 닌텐도사에서 제작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모션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 인터페이스 기술을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팔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나아가 온 몸을 움직이면서 게임을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조작하여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높은 몰입도 구현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역동적인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움직임을 게임에 활용할 수 있기 때문에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실제 그 게임 속의 주인공이 되는듯 한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느낌을 줄 수도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있음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Shape 60"/>
          <p:cNvSpPr/>
          <p:nvPr/>
        </p:nvSpPr>
        <p:spPr>
          <a:xfrm rot="780930">
            <a:off x="5369664" y="2516836"/>
            <a:ext cx="4258066" cy="804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539</Words>
  <Application>Microsoft Office PowerPoint</Application>
  <PresentationFormat>와이드스크린</PresentationFormat>
  <Paragraphs>186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Gill Sans</vt:lpstr>
      <vt:lpstr>KoPub돋움체 Bold</vt:lpstr>
      <vt:lpstr>나눔고딕 ExtraBold</vt:lpstr>
      <vt:lpstr>나눔스퀘어라운드 Bold</vt:lpstr>
      <vt:lpstr>맑은 고딕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360</cp:revision>
  <dcterms:created xsi:type="dcterms:W3CDTF">2018-05-24T15:13:57Z</dcterms:created>
  <dcterms:modified xsi:type="dcterms:W3CDTF">2018-06-11T04:32:40Z</dcterms:modified>
</cp:coreProperties>
</file>